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72" r:id="rId6"/>
    <p:sldId id="259" r:id="rId7"/>
    <p:sldId id="260" r:id="rId8"/>
    <p:sldId id="261" r:id="rId9"/>
    <p:sldId id="262" r:id="rId10"/>
    <p:sldId id="263" r:id="rId11"/>
    <p:sldId id="264" r:id="rId12"/>
    <p:sldId id="268" r:id="rId13"/>
    <p:sldId id="265" r:id="rId14"/>
    <p:sldId id="266" r:id="rId15"/>
    <p:sldId id="267" r:id="rId16"/>
    <p:sldId id="269" r:id="rId17"/>
    <p:sldId id="271" r:id="rId18"/>
    <p:sldId id="273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08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8D04-FAF2-455C-911D-768C3A9FBE34}" type="datetimeFigureOut">
              <a:rPr lang="fr-BE" smtClean="0"/>
              <a:t>4/04/16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A57E-8DC4-40EE-97D8-B9EB12FA1643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8D04-FAF2-455C-911D-768C3A9FBE34}" type="datetimeFigureOut">
              <a:rPr lang="fr-BE" smtClean="0"/>
              <a:t>4/04/16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A57E-8DC4-40EE-97D8-B9EB12FA1643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8D04-FAF2-455C-911D-768C3A9FBE34}" type="datetimeFigureOut">
              <a:rPr lang="fr-BE" smtClean="0"/>
              <a:t>4/04/16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A57E-8DC4-40EE-97D8-B9EB12FA1643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8D04-FAF2-455C-911D-768C3A9FBE34}" type="datetimeFigureOut">
              <a:rPr lang="fr-BE" smtClean="0"/>
              <a:t>4/04/16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A57E-8DC4-40EE-97D8-B9EB12FA1643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8D04-FAF2-455C-911D-768C3A9FBE34}" type="datetimeFigureOut">
              <a:rPr lang="fr-BE" smtClean="0"/>
              <a:t>4/04/16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A57E-8DC4-40EE-97D8-B9EB12FA1643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8D04-FAF2-455C-911D-768C3A9FBE34}" type="datetimeFigureOut">
              <a:rPr lang="fr-BE" smtClean="0"/>
              <a:t>4/04/16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A57E-8DC4-40EE-97D8-B9EB12FA1643}" type="slidenum">
              <a:rPr lang="fr-BE" smtClean="0"/>
              <a:t>‹#›</a:t>
            </a:fld>
            <a:endParaRPr lang="fr-B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8D04-FAF2-455C-911D-768C3A9FBE34}" type="datetimeFigureOut">
              <a:rPr lang="fr-BE" smtClean="0"/>
              <a:t>4/04/16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A57E-8DC4-40EE-97D8-B9EB12FA1643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8D04-FAF2-455C-911D-768C3A9FBE34}" type="datetimeFigureOut">
              <a:rPr lang="fr-BE" smtClean="0"/>
              <a:t>4/04/16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A57E-8DC4-40EE-97D8-B9EB12FA1643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8D04-FAF2-455C-911D-768C3A9FBE34}" type="datetimeFigureOut">
              <a:rPr lang="fr-BE" smtClean="0"/>
              <a:t>4/04/16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A57E-8DC4-40EE-97D8-B9EB12FA1643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8D04-FAF2-455C-911D-768C3A9FBE34}" type="datetimeFigureOut">
              <a:rPr lang="fr-BE" smtClean="0"/>
              <a:t>4/04/16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F2A57E-8DC4-40EE-97D8-B9EB12FA1643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8D04-FAF2-455C-911D-768C3A9FBE34}" type="datetimeFigureOut">
              <a:rPr lang="fr-BE" smtClean="0"/>
              <a:t>4/04/16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A57E-8DC4-40EE-97D8-B9EB12FA1643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EB78D04-FAF2-455C-911D-768C3A9FBE34}" type="datetimeFigureOut">
              <a:rPr lang="fr-BE" smtClean="0"/>
              <a:t>4/04/16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2F2A57E-8DC4-40EE-97D8-B9EB12FA1643}" type="slidenum">
              <a:rPr lang="fr-BE" smtClean="0"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flipV="1">
            <a:off x="685800" y="4869160"/>
            <a:ext cx="7772400" cy="72008"/>
          </a:xfrm>
        </p:spPr>
        <p:txBody>
          <a:bodyPr>
            <a:normAutofit fontScale="90000"/>
          </a:bodyPr>
          <a:lstStyle/>
          <a:p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sz="1900" b="1" dirty="0">
                <a:solidFill>
                  <a:schemeClr val="accent3">
                    <a:lumMod val="75000"/>
                  </a:schemeClr>
                </a:solidFill>
              </a:rPr>
              <a:t>L’enfant de 0 à 3 </a:t>
            </a:r>
            <a:r>
              <a:rPr lang="fr-BE" sz="1900" b="1" dirty="0" smtClean="0">
                <a:solidFill>
                  <a:schemeClr val="accent3">
                    <a:lumMod val="75000"/>
                  </a:schemeClr>
                </a:solidFill>
              </a:rPr>
              <a:t>ans</a:t>
            </a:r>
            <a:r>
              <a:rPr lang="fr-BE" dirty="0" smtClean="0"/>
              <a:t>        </a:t>
            </a:r>
            <a:r>
              <a:rPr lang="fr-BE" b="1" dirty="0" smtClean="0"/>
              <a:t>INTERVENTION 02.02.16</a:t>
            </a:r>
            <a:endParaRPr lang="fr-BE" b="1" dirty="0"/>
          </a:p>
        </p:txBody>
      </p:sp>
    </p:spTree>
    <p:extLst>
      <p:ext uri="{BB962C8B-B14F-4D97-AF65-F5344CB8AC3E}">
        <p14:creationId xmlns:p14="http://schemas.microsoft.com/office/powerpoint/2010/main" val="2711937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683568" y="260648"/>
            <a:ext cx="7520940" cy="45719"/>
          </a:xfrm>
        </p:spPr>
        <p:txBody>
          <a:bodyPr/>
          <a:lstStyle/>
          <a:p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332656"/>
            <a:ext cx="7520940" cy="4347821"/>
          </a:xfrm>
        </p:spPr>
        <p:txBody>
          <a:bodyPr>
            <a:normAutofit lnSpcReduction="10000"/>
          </a:bodyPr>
          <a:lstStyle/>
          <a:p>
            <a:pPr lvl="0"/>
            <a:endParaRPr lang="fr-BE" sz="1000" dirty="0" smtClean="0">
              <a:solidFill>
                <a:srgbClr val="000000"/>
              </a:solidFill>
              <a:latin typeface="Century Gothic" panose="020B0502020202020204" pitchFamily="34" charset="0"/>
              <a:ea typeface="Times New Roman"/>
            </a:endParaRPr>
          </a:p>
          <a:p>
            <a:pPr lvl="0"/>
            <a:endParaRPr lang="fr-BE" dirty="0" smtClean="0">
              <a:latin typeface="Tahoma"/>
              <a:ea typeface="Times New Roman"/>
            </a:endParaRPr>
          </a:p>
          <a:p>
            <a:pPr lvl="0"/>
            <a:r>
              <a:rPr lang="fr-BE" dirty="0" smtClean="0">
                <a:latin typeface="Tahoma"/>
                <a:ea typeface="Times New Roman"/>
              </a:rPr>
              <a:t>Il s’intéresse à des expérience </a:t>
            </a:r>
            <a:r>
              <a:rPr lang="fr-BE" dirty="0">
                <a:latin typeface="Tahoma"/>
                <a:ea typeface="Times New Roman"/>
              </a:rPr>
              <a:t>telles que les activités d’eau, de sable, de grains qu’il verse, transverse et vide </a:t>
            </a:r>
            <a:r>
              <a:rPr lang="fr-BE" dirty="0" smtClean="0">
                <a:latin typeface="Tahoma"/>
                <a:ea typeface="Times New Roman"/>
              </a:rPr>
              <a:t>indéfiniment:  </a:t>
            </a:r>
            <a:r>
              <a:rPr lang="fr-BE" dirty="0">
                <a:latin typeface="Tahoma"/>
                <a:ea typeface="Times New Roman"/>
              </a:rPr>
              <a:t>il acquiert </a:t>
            </a:r>
            <a:r>
              <a:rPr lang="fr-BE" dirty="0" smtClean="0">
                <a:latin typeface="Tahoma"/>
                <a:ea typeface="Times New Roman"/>
              </a:rPr>
              <a:t>ainsi, les </a:t>
            </a:r>
            <a:r>
              <a:rPr lang="fr-BE" dirty="0">
                <a:latin typeface="Tahoma"/>
                <a:ea typeface="Times New Roman"/>
              </a:rPr>
              <a:t>notions du contenu, du volume, de la taille.</a:t>
            </a:r>
          </a:p>
          <a:p>
            <a:pPr>
              <a:spcAft>
                <a:spcPts val="0"/>
              </a:spcAft>
            </a:pPr>
            <a:endParaRPr lang="fr-BE" dirty="0" smtClean="0">
              <a:latin typeface="Tahoma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BE" dirty="0" smtClean="0">
                <a:latin typeface="Tahoma"/>
                <a:ea typeface="Times New Roman"/>
              </a:rPr>
              <a:t>Il commence à identifier la différence de sexes au-delà de la fonction pipi !</a:t>
            </a:r>
            <a:endParaRPr lang="fr-BE" dirty="0">
              <a:latin typeface="Tahoma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BE" dirty="0">
                <a:latin typeface="Tahoma"/>
                <a:ea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BE" dirty="0">
                <a:latin typeface="Tahoma"/>
                <a:ea typeface="Times New Roman"/>
              </a:rPr>
              <a:t>M</a:t>
            </a:r>
            <a:r>
              <a:rPr lang="fr-BE" dirty="0" smtClean="0">
                <a:latin typeface="Tahoma"/>
                <a:ea typeface="Times New Roman"/>
              </a:rPr>
              <a:t>imer </a:t>
            </a:r>
            <a:r>
              <a:rPr lang="fr-BE" dirty="0">
                <a:latin typeface="Tahoma"/>
                <a:ea typeface="Times New Roman"/>
              </a:rPr>
              <a:t>les histoires, utiliser des marionnettes va les captiver à partir d’ici pour après leur permettre de </a:t>
            </a:r>
            <a:r>
              <a:rPr lang="fr-BE" dirty="0" err="1">
                <a:latin typeface="Tahoma"/>
                <a:ea typeface="Times New Roman"/>
              </a:rPr>
              <a:t>re</a:t>
            </a:r>
            <a:r>
              <a:rPr lang="fr-BE" dirty="0">
                <a:latin typeface="Tahoma"/>
                <a:ea typeface="Times New Roman"/>
              </a:rPr>
              <a:t>-raconter, mimer, dramatiser les histoires !</a:t>
            </a:r>
          </a:p>
          <a:p>
            <a:pPr>
              <a:spcAft>
                <a:spcPts val="0"/>
              </a:spcAft>
            </a:pPr>
            <a:endParaRPr lang="fr-BE" dirty="0">
              <a:latin typeface="Tahoma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BE" dirty="0">
                <a:latin typeface="Tahoma"/>
                <a:ea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BE" dirty="0">
                <a:latin typeface="Tahoma"/>
                <a:ea typeface="Times New Roman"/>
              </a:rPr>
              <a:t> </a:t>
            </a:r>
            <a:endParaRPr lang="fr-BE" sz="18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44337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45719"/>
          </a:xfrm>
        </p:spPr>
        <p:txBody>
          <a:bodyPr/>
          <a:lstStyle/>
          <a:p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332656"/>
            <a:ext cx="7520940" cy="4275813"/>
          </a:xfrm>
        </p:spPr>
        <p:txBody>
          <a:bodyPr>
            <a:normAutofit fontScale="77500" lnSpcReduction="20000"/>
          </a:bodyPr>
          <a:lstStyle/>
          <a:p>
            <a:pPr lvl="0"/>
            <a:endParaRPr lang="fr-BE" sz="600" dirty="0" smtClean="0">
              <a:solidFill>
                <a:srgbClr val="000000"/>
              </a:solidFill>
              <a:latin typeface="Tahoma"/>
              <a:ea typeface="Times New Roman"/>
            </a:endParaRPr>
          </a:p>
          <a:p>
            <a:pPr lvl="0"/>
            <a:endParaRPr lang="fr-BE" sz="600" dirty="0">
              <a:solidFill>
                <a:srgbClr val="000000"/>
              </a:solidFill>
              <a:latin typeface="Tahoma"/>
              <a:ea typeface="Times New Roman"/>
            </a:endParaRPr>
          </a:p>
          <a:p>
            <a:pPr lvl="0"/>
            <a:r>
              <a:rPr lang="fr-BE" dirty="0">
                <a:latin typeface="Tahoma"/>
                <a:ea typeface="Times New Roman"/>
              </a:rPr>
              <a:t>Progressivement, </a:t>
            </a:r>
            <a:r>
              <a:rPr lang="fr-BE" dirty="0" smtClean="0">
                <a:latin typeface="Tahoma"/>
                <a:ea typeface="Times New Roman"/>
              </a:rPr>
              <a:t>il </a:t>
            </a:r>
            <a:r>
              <a:rPr lang="fr-BE" dirty="0">
                <a:latin typeface="Tahoma"/>
                <a:ea typeface="Times New Roman"/>
              </a:rPr>
              <a:t>va répondre et réagir à ce qu’on lui demande : chercher un objet, un jouet...  Il va aussi commencer à respecter certaines limites qu’on lui </a:t>
            </a:r>
            <a:r>
              <a:rPr lang="fr-BE" dirty="0" smtClean="0">
                <a:latin typeface="Tahoma"/>
                <a:ea typeface="Times New Roman"/>
              </a:rPr>
              <a:t>impose</a:t>
            </a:r>
            <a:r>
              <a:rPr lang="fr-BE" dirty="0">
                <a:latin typeface="Tahoma"/>
                <a:ea typeface="Times New Roman"/>
              </a:rPr>
              <a:t>.</a:t>
            </a:r>
          </a:p>
          <a:p>
            <a:pPr lvl="0"/>
            <a:r>
              <a:rPr lang="fr-BE" dirty="0">
                <a:latin typeface="Tahoma"/>
                <a:ea typeface="Times New Roman"/>
              </a:rPr>
              <a:t> </a:t>
            </a:r>
          </a:p>
          <a:p>
            <a:pPr lvl="0"/>
            <a:r>
              <a:rPr lang="fr-BE" dirty="0">
                <a:latin typeface="Tahoma"/>
                <a:ea typeface="Times New Roman"/>
              </a:rPr>
              <a:t>L</a:t>
            </a:r>
            <a:r>
              <a:rPr lang="fr-BE" dirty="0" smtClean="0">
                <a:latin typeface="Tahoma"/>
                <a:ea typeface="Times New Roman"/>
              </a:rPr>
              <a:t>es </a:t>
            </a:r>
            <a:r>
              <a:rPr lang="fr-BE" dirty="0">
                <a:latin typeface="Tahoma"/>
                <a:ea typeface="Times New Roman"/>
              </a:rPr>
              <a:t>mots isolés </a:t>
            </a:r>
            <a:r>
              <a:rPr lang="fr-BE" dirty="0" smtClean="0">
                <a:latin typeface="Tahoma"/>
                <a:ea typeface="Times New Roman"/>
              </a:rPr>
              <a:t>auront </a:t>
            </a:r>
            <a:r>
              <a:rPr lang="fr-BE" dirty="0">
                <a:latin typeface="Tahoma"/>
                <a:ea typeface="Times New Roman"/>
              </a:rPr>
              <a:t>le significat d’une phrase : bobo (j’ai mal), dodo (j’envie de dormir</a:t>
            </a:r>
            <a:r>
              <a:rPr lang="fr-BE" dirty="0" smtClean="0">
                <a:latin typeface="Tahoma"/>
                <a:ea typeface="Times New Roman"/>
              </a:rPr>
              <a:t>)… </a:t>
            </a:r>
            <a:r>
              <a:rPr lang="fr-BE" dirty="0">
                <a:latin typeface="Tahoma"/>
                <a:ea typeface="Times New Roman"/>
              </a:rPr>
              <a:t>Il va </a:t>
            </a:r>
            <a:r>
              <a:rPr lang="fr-BE" dirty="0" smtClean="0">
                <a:latin typeface="Tahoma"/>
                <a:ea typeface="Times New Roman"/>
              </a:rPr>
              <a:t>s’intéresser </a:t>
            </a:r>
            <a:r>
              <a:rPr lang="fr-BE" dirty="0">
                <a:latin typeface="Tahoma"/>
                <a:ea typeface="Times New Roman"/>
              </a:rPr>
              <a:t>aux noms des objets : « quoi ça ? </a:t>
            </a:r>
            <a:r>
              <a:rPr lang="fr-BE" dirty="0" smtClean="0">
                <a:latin typeface="Tahoma"/>
                <a:ea typeface="Times New Roman"/>
              </a:rPr>
              <a:t>»</a:t>
            </a:r>
            <a:r>
              <a:rPr lang="fr-BE" dirty="0">
                <a:latin typeface="Tahoma"/>
                <a:ea typeface="Times New Roman"/>
              </a:rPr>
              <a:t> </a:t>
            </a:r>
            <a:r>
              <a:rPr lang="fr-BE" dirty="0" smtClean="0">
                <a:latin typeface="Tahoma"/>
                <a:ea typeface="Times New Roman"/>
              </a:rPr>
              <a:t>…. Il </a:t>
            </a:r>
            <a:r>
              <a:rPr lang="fr-BE" dirty="0">
                <a:latin typeface="Tahoma"/>
                <a:ea typeface="Times New Roman"/>
              </a:rPr>
              <a:t>commence à « papoter » </a:t>
            </a:r>
          </a:p>
          <a:p>
            <a:pPr lvl="0"/>
            <a:endParaRPr lang="fr-BE" dirty="0">
              <a:latin typeface="Tahoma"/>
              <a:ea typeface="Times New Roman"/>
            </a:endParaRPr>
          </a:p>
          <a:p>
            <a:pPr lvl="0"/>
            <a:r>
              <a:rPr lang="fr-BE" dirty="0">
                <a:latin typeface="Tahoma"/>
                <a:ea typeface="Times New Roman"/>
              </a:rPr>
              <a:t>Dans son « élan » de découverte, il aura du mal avec les « non » et c’est aussi la belle époque des colères !</a:t>
            </a:r>
          </a:p>
          <a:p>
            <a:pPr lvl="0"/>
            <a:r>
              <a:rPr lang="fr-BE" dirty="0">
                <a:latin typeface="Tahoma"/>
                <a:ea typeface="Times New Roman"/>
              </a:rPr>
              <a:t> </a:t>
            </a:r>
          </a:p>
          <a:p>
            <a:pPr lvl="0"/>
            <a:r>
              <a:rPr lang="fr-BE" dirty="0" smtClean="0">
                <a:latin typeface="Tahoma"/>
                <a:ea typeface="Times New Roman"/>
              </a:rPr>
              <a:t>Il </a:t>
            </a:r>
            <a:r>
              <a:rPr lang="fr-BE" dirty="0">
                <a:latin typeface="Tahoma"/>
                <a:ea typeface="Times New Roman"/>
              </a:rPr>
              <a:t>aime bien les encouragements et reconnaissance de ses acquis : marcher, parler, construire, jouer…</a:t>
            </a:r>
          </a:p>
          <a:p>
            <a:pPr lvl="0"/>
            <a:r>
              <a:rPr lang="fr-BE" dirty="0">
                <a:latin typeface="Tahoma"/>
                <a:ea typeface="Times New Roman"/>
              </a:rPr>
              <a:t> </a:t>
            </a:r>
          </a:p>
          <a:p>
            <a:pPr lvl="0"/>
            <a:r>
              <a:rPr lang="fr-BE" dirty="0">
                <a:latin typeface="Tahoma"/>
                <a:ea typeface="Times New Roman"/>
              </a:rPr>
              <a:t>Vers ses 2 ans il va doucement commencer à avoir conscience du fonctionnement de son corps, de ses sphincters… il va commencer à s’intéresser au petit pot, à son pipi…</a:t>
            </a:r>
          </a:p>
          <a:p>
            <a:pPr lvl="0"/>
            <a:r>
              <a:rPr lang="fr-BE" dirty="0">
                <a:latin typeface="Tahoma"/>
                <a:ea typeface="Times New Roman"/>
              </a:rPr>
              <a:t> </a:t>
            </a:r>
          </a:p>
          <a:p>
            <a:pPr lvl="0"/>
            <a:r>
              <a:rPr lang="fr-BE" dirty="0">
                <a:latin typeface="Tahoma"/>
                <a:ea typeface="Times New Roman"/>
              </a:rPr>
              <a:t>Les jeux symboliques </a:t>
            </a:r>
            <a:r>
              <a:rPr lang="fr-BE" dirty="0" smtClean="0">
                <a:latin typeface="Tahoma"/>
                <a:ea typeface="Times New Roman"/>
              </a:rPr>
              <a:t>commencent à apparaître</a:t>
            </a:r>
            <a:r>
              <a:rPr lang="fr-BE" dirty="0">
                <a:latin typeface="Tahoma"/>
                <a:ea typeface="Times New Roman"/>
              </a:rPr>
              <a:t>…</a:t>
            </a:r>
          </a:p>
          <a:p>
            <a:pPr lvl="0"/>
            <a:endParaRPr lang="fr-BE" sz="600" dirty="0">
              <a:solidFill>
                <a:srgbClr val="000000"/>
              </a:solidFill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6673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2960" y="188640"/>
            <a:ext cx="7520940" cy="1008112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fr-BE" sz="1800" b="1" u="sng" dirty="0" smtClean="0">
                <a:solidFill>
                  <a:srgbClr val="3366FF"/>
                </a:solidFill>
                <a:latin typeface="Tahoma"/>
                <a:ea typeface="Times New Roman"/>
              </a:rPr>
              <a:t/>
            </a:r>
            <a:br>
              <a:rPr lang="fr-BE" sz="1800" b="1" u="sng" dirty="0" smtClean="0">
                <a:solidFill>
                  <a:srgbClr val="3366FF"/>
                </a:solidFill>
                <a:latin typeface="Tahoma"/>
                <a:ea typeface="Times New Roman"/>
              </a:rPr>
            </a:br>
            <a:r>
              <a:rPr lang="fr-BE" sz="1800" b="1" u="sng" dirty="0">
                <a:solidFill>
                  <a:srgbClr val="3366FF"/>
                </a:solidFill>
                <a:latin typeface="Tahoma"/>
                <a:ea typeface="Times New Roman"/>
              </a:rPr>
              <a:t/>
            </a:r>
            <a:br>
              <a:rPr lang="fr-BE" sz="1800" b="1" u="sng" dirty="0">
                <a:solidFill>
                  <a:srgbClr val="3366FF"/>
                </a:solidFill>
                <a:latin typeface="Tahoma"/>
                <a:ea typeface="Times New Roman"/>
              </a:rPr>
            </a:br>
            <a:r>
              <a:rPr lang="fr-BE" sz="2400" u="sng" kern="0" dirty="0">
                <a:solidFill>
                  <a:srgbClr val="3366FF"/>
                </a:solidFill>
                <a:latin typeface="Tahoma"/>
              </a:rPr>
              <a:t>Entre 2 et 4 ans :</a:t>
            </a:r>
            <a:br>
              <a:rPr lang="fr-BE" sz="2400" u="sng" kern="0" dirty="0">
                <a:solidFill>
                  <a:srgbClr val="3366FF"/>
                </a:solidFill>
                <a:latin typeface="Tahoma"/>
              </a:rPr>
            </a:br>
            <a:r>
              <a:rPr lang="fr-BE" sz="1800" dirty="0">
                <a:latin typeface="Tahoma"/>
                <a:ea typeface="Times New Roman"/>
              </a:rPr>
              <a:t> </a:t>
            </a:r>
            <a:r>
              <a:rPr lang="fr-BE" sz="1800" dirty="0">
                <a:latin typeface="Times New Roman"/>
                <a:ea typeface="Times New Roman"/>
              </a:rPr>
              <a:t/>
            </a:r>
            <a:br>
              <a:rPr lang="fr-BE" sz="1800" dirty="0">
                <a:latin typeface="Times New Roman"/>
                <a:ea typeface="Times New Roman"/>
              </a:rPr>
            </a:br>
            <a:r>
              <a:rPr lang="fr-BE" sz="1800" b="1" i="1" dirty="0">
                <a:solidFill>
                  <a:schemeClr val="accent2">
                    <a:lumMod val="75000"/>
                  </a:schemeClr>
                </a:solidFill>
                <a:latin typeface="Tahoma"/>
                <a:ea typeface="Times New Roman"/>
              </a:rPr>
              <a:t>L’enfant affine son processus de pensée.</a:t>
            </a:r>
            <a:r>
              <a:rPr lang="fr-BE" sz="1800" i="1" dirty="0">
                <a:solidFill>
                  <a:schemeClr val="accent2">
                    <a:lumMod val="75000"/>
                  </a:schemeClr>
                </a:solidFill>
                <a:latin typeface="Tahoma"/>
                <a:ea typeface="Times New Roman"/>
              </a:rPr>
              <a:t> </a:t>
            </a:r>
            <a:r>
              <a:rPr lang="fr-BE" sz="1800" i="1" dirty="0" smtClean="0">
                <a:solidFill>
                  <a:schemeClr val="accent2">
                    <a:lumMod val="75000"/>
                  </a:schemeClr>
                </a:solidFill>
                <a:latin typeface="Tahoma"/>
                <a:ea typeface="Times New Roman"/>
              </a:rPr>
              <a:t/>
            </a:r>
            <a:br>
              <a:rPr lang="fr-BE" sz="1800" i="1" dirty="0" smtClean="0">
                <a:solidFill>
                  <a:schemeClr val="accent2">
                    <a:lumMod val="75000"/>
                  </a:schemeClr>
                </a:solidFill>
                <a:latin typeface="Tahoma"/>
                <a:ea typeface="Times New Roman"/>
              </a:rPr>
            </a:br>
            <a:r>
              <a:rPr lang="fr-BE" sz="1800" b="1" i="1" dirty="0" smtClean="0">
                <a:solidFill>
                  <a:schemeClr val="accent2">
                    <a:lumMod val="75000"/>
                  </a:schemeClr>
                </a:solidFill>
                <a:latin typeface="Tahoma"/>
                <a:ea typeface="Times New Roman"/>
              </a:rPr>
              <a:t>Il </a:t>
            </a:r>
            <a:r>
              <a:rPr lang="fr-BE" sz="1800" b="1" i="1" dirty="0">
                <a:solidFill>
                  <a:schemeClr val="accent2">
                    <a:lumMod val="75000"/>
                  </a:schemeClr>
                </a:solidFill>
                <a:latin typeface="Tahoma"/>
                <a:ea typeface="Times New Roman"/>
              </a:rPr>
              <a:t>explore, expérimente  et s’exprime</a:t>
            </a:r>
            <a:r>
              <a:rPr lang="fr-BE" sz="3200" dirty="0">
                <a:latin typeface="Times New Roman"/>
                <a:ea typeface="Times New Roman"/>
              </a:rPr>
              <a:t/>
            </a:r>
            <a:br>
              <a:rPr lang="fr-BE" sz="3200" dirty="0">
                <a:latin typeface="Times New Roman"/>
                <a:ea typeface="Times New Roman"/>
              </a:rPr>
            </a:br>
            <a:endParaRPr lang="fr-BE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04864"/>
            <a:ext cx="3084303" cy="2774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1547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10912"/>
          </a:xfrm>
        </p:spPr>
        <p:txBody>
          <a:bodyPr/>
          <a:lstStyle/>
          <a:p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548680"/>
            <a:ext cx="7520940" cy="4131797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0"/>
              </a:spcAft>
            </a:pPr>
            <a:endParaRPr lang="fr-BE" sz="1700" dirty="0" smtClean="0">
              <a:latin typeface="Tahoma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BE" sz="1700" dirty="0" smtClean="0">
                <a:latin typeface="Tahoma"/>
                <a:ea typeface="Times New Roman"/>
              </a:rPr>
              <a:t>Il </a:t>
            </a:r>
            <a:r>
              <a:rPr lang="fr-BE" sz="1700" dirty="0">
                <a:latin typeface="Tahoma"/>
                <a:ea typeface="Times New Roman"/>
              </a:rPr>
              <a:t>se consacre à des acquisitions plus délicates, il progresse au niveau de son autonomie et entame l’apprentissage plus socialisé de la vie en groupe. </a:t>
            </a:r>
          </a:p>
          <a:p>
            <a:pPr>
              <a:spcAft>
                <a:spcPts val="0"/>
              </a:spcAft>
            </a:pPr>
            <a:r>
              <a:rPr lang="fr-BE" sz="1700" dirty="0">
                <a:latin typeface="Tahoma"/>
                <a:ea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BE" sz="1700" dirty="0">
                <a:latin typeface="Tahoma"/>
                <a:ea typeface="Times New Roman"/>
              </a:rPr>
              <a:t>Cette période se caractérise par la transition entre l’intelligence pratique et la représentation mentale : les jeux symboliques et le langage font partie de cette transition. La répétition de ces jeux procure à l’enfant plaisir et confiance. Il apprend à mieux comprendre certaines situations, les apprivoiser, les </a:t>
            </a:r>
            <a:r>
              <a:rPr lang="fr-BE" sz="1700" dirty="0" smtClean="0">
                <a:latin typeface="Tahoma"/>
                <a:ea typeface="Times New Roman"/>
              </a:rPr>
              <a:t>intégrer…</a:t>
            </a:r>
            <a:r>
              <a:rPr lang="fr-BE" sz="1700" dirty="0">
                <a:latin typeface="Tahoma"/>
                <a:ea typeface="Times New Roman"/>
              </a:rPr>
              <a:t>Ces jeux permettent à l’enfant de s’en libérer, de se décentrer de lui même et donc de grandir.</a:t>
            </a:r>
          </a:p>
          <a:p>
            <a:pPr>
              <a:spcAft>
                <a:spcPts val="0"/>
              </a:spcAft>
            </a:pPr>
            <a:r>
              <a:rPr lang="fr-BE" sz="1700" dirty="0">
                <a:latin typeface="Tahoma"/>
                <a:ea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BE" sz="1700" dirty="0" smtClean="0">
                <a:latin typeface="Tahoma"/>
                <a:ea typeface="Times New Roman"/>
              </a:rPr>
              <a:t>Au </a:t>
            </a:r>
            <a:r>
              <a:rPr lang="fr-BE" sz="1700" dirty="0">
                <a:latin typeface="Tahoma"/>
                <a:ea typeface="Times New Roman"/>
              </a:rPr>
              <a:t>niveau moteur, il améliore son équilibre, accroît son agilité, réalise des gestes toujours plus précis qu’il met au service de la pensée.  Ces jeux permettent à l’enfant d’explorer toutes les possibilités de son corps. C’est la période où il prend pleinement conscience de son corps : courir, pédaler, grimper, s’équilibrer, s’accroupir, ….</a:t>
            </a:r>
          </a:p>
          <a:p>
            <a:pPr>
              <a:spcAft>
                <a:spcPts val="0"/>
              </a:spcAft>
            </a:pPr>
            <a:r>
              <a:rPr lang="fr-BE" sz="1700" dirty="0">
                <a:latin typeface="Tahoma"/>
                <a:ea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63609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10912"/>
          </a:xfrm>
        </p:spPr>
        <p:txBody>
          <a:bodyPr/>
          <a:lstStyle/>
          <a:p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620688"/>
            <a:ext cx="7520940" cy="4059789"/>
          </a:xfrm>
        </p:spPr>
        <p:txBody>
          <a:bodyPr>
            <a:normAutofit/>
          </a:bodyPr>
          <a:lstStyle/>
          <a:p>
            <a:pPr lvl="0"/>
            <a:r>
              <a:rPr lang="fr-BE" dirty="0">
                <a:latin typeface="Tahoma"/>
                <a:ea typeface="Times New Roman"/>
              </a:rPr>
              <a:t>Au niveau psychoaffectif, il apprend à entrer en relation avec les autres enfants avec moins de conflits</a:t>
            </a:r>
            <a:r>
              <a:rPr lang="fr-BE" dirty="0" smtClean="0">
                <a:latin typeface="Tahoma"/>
                <a:ea typeface="Times New Roman"/>
              </a:rPr>
              <a:t>.</a:t>
            </a:r>
            <a:endParaRPr lang="fr-BE" dirty="0">
              <a:latin typeface="Tahoma"/>
              <a:ea typeface="Times New Roman"/>
            </a:endParaRPr>
          </a:p>
          <a:p>
            <a:pPr lvl="0"/>
            <a:r>
              <a:rPr lang="fr-BE" dirty="0">
                <a:latin typeface="Tahoma"/>
                <a:ea typeface="Times New Roman"/>
              </a:rPr>
              <a:t> Il va commencer à s’exprimer par « moi », « mon ». Il parlera de lui à la troisième personne</a:t>
            </a:r>
            <a:r>
              <a:rPr lang="fr-BE" dirty="0" smtClean="0">
                <a:latin typeface="Tahoma"/>
                <a:ea typeface="Times New Roman"/>
              </a:rPr>
              <a:t>.</a:t>
            </a:r>
            <a:endParaRPr lang="fr-BE" dirty="0">
              <a:latin typeface="Tahoma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BE" dirty="0" smtClean="0">
                <a:latin typeface="Tahoma"/>
                <a:ea typeface="Times New Roman"/>
              </a:rPr>
              <a:t>Au </a:t>
            </a:r>
            <a:r>
              <a:rPr lang="fr-BE" dirty="0">
                <a:latin typeface="Tahoma"/>
                <a:ea typeface="Times New Roman"/>
              </a:rPr>
              <a:t>départ, tout lui appartient: petit à petit il va apprendre que les objets appartiennent à l’autre  et le fait de « partager » viendra beaucoup plus tard, vers 4, 5 ans</a:t>
            </a:r>
            <a:r>
              <a:rPr lang="fr-BE" dirty="0" smtClean="0">
                <a:latin typeface="Tahoma"/>
                <a:ea typeface="Times New Roman"/>
              </a:rPr>
              <a:t>.</a:t>
            </a:r>
            <a:endParaRPr lang="fr-BE" sz="1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BE" dirty="0">
                <a:latin typeface="Tahoma"/>
                <a:ea typeface="Times New Roman"/>
              </a:rPr>
              <a:t>L’enfant manifeste clairement son désir d’autonomie et sa « toute puissance </a:t>
            </a:r>
            <a:r>
              <a:rPr lang="fr-BE" dirty="0" smtClean="0">
                <a:latin typeface="Tahoma"/>
                <a:ea typeface="Times New Roman"/>
              </a:rPr>
              <a:t>»</a:t>
            </a:r>
            <a:r>
              <a:rPr lang="fr-BE" dirty="0">
                <a:latin typeface="Tahoma"/>
                <a:ea typeface="Times New Roman"/>
              </a:rPr>
              <a:t> : il a besoin de l’accompagnement de l’adulte pour accueillir ses émotions et le permettre de les exprimer sans faire mal aux autres ou a soi-même</a:t>
            </a:r>
            <a:r>
              <a:rPr lang="fr-BE" dirty="0" smtClean="0">
                <a:latin typeface="Tahoma"/>
                <a:ea typeface="Times New Roman"/>
              </a:rPr>
              <a:t>.</a:t>
            </a:r>
            <a:endParaRPr lang="fr-BE" sz="1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BE" dirty="0">
                <a:latin typeface="Tahoma"/>
                <a:ea typeface="Times New Roman"/>
              </a:rPr>
              <a:t>C’est le moment de « faire tout seul », et à l’adulte de pouvoir saisir ce qu’il peut déjà faire tout seul, sans danger pour </a:t>
            </a:r>
            <a:r>
              <a:rPr lang="fr-BE" dirty="0" smtClean="0">
                <a:latin typeface="Tahoma"/>
                <a:ea typeface="Times New Roman"/>
              </a:rPr>
              <a:t>lui</a:t>
            </a:r>
            <a:endParaRPr lang="fr-BE" sz="1800" dirty="0">
              <a:latin typeface="Times New Roman"/>
              <a:ea typeface="Times New Roman"/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06509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45719"/>
          </a:xfrm>
        </p:spPr>
        <p:txBody>
          <a:bodyPr/>
          <a:lstStyle/>
          <a:p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404664"/>
            <a:ext cx="7520940" cy="4275813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endParaRPr lang="fr-BE" dirty="0" smtClean="0">
              <a:latin typeface="Tahoma"/>
              <a:ea typeface="Times New Roman"/>
            </a:endParaRPr>
          </a:p>
          <a:p>
            <a:pPr lvl="0"/>
            <a:r>
              <a:rPr lang="fr-BE" dirty="0">
                <a:solidFill>
                  <a:srgbClr val="000000"/>
                </a:solidFill>
                <a:latin typeface="Tahoma"/>
                <a:ea typeface="Times New Roman"/>
              </a:rPr>
              <a:t>L’enfant peut aussi, commencer à refuser certains types d’aliments : il devient sélectif ! Mais aussi c’est l’âge de l’opposition qui va démarrer ! « J’existe et je suis différent »</a:t>
            </a:r>
            <a:endParaRPr lang="fr-BE" sz="18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fr-BE" dirty="0">
              <a:latin typeface="Tahoma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BE" dirty="0" smtClean="0">
                <a:latin typeface="Tahoma"/>
                <a:ea typeface="Times New Roman"/>
              </a:rPr>
              <a:t>C’est </a:t>
            </a:r>
            <a:r>
              <a:rPr lang="fr-BE" dirty="0">
                <a:latin typeface="Tahoma"/>
                <a:ea typeface="Times New Roman"/>
              </a:rPr>
              <a:t>l’âge du début du </a:t>
            </a:r>
            <a:r>
              <a:rPr lang="fr-BE" u="sng" dirty="0">
                <a:latin typeface="Tahoma"/>
                <a:ea typeface="Times New Roman"/>
              </a:rPr>
              <a:t>jeu social</a:t>
            </a:r>
            <a:r>
              <a:rPr lang="fr-BE" dirty="0">
                <a:latin typeface="Tahoma"/>
                <a:ea typeface="Times New Roman"/>
              </a:rPr>
              <a:t> où l’enfant commence à partager les règles et les rôles dans le cadre d’un même jeu. La découverte du plaisir de jouer ensemble, de participer, de jouer un rôle dans le groupe.</a:t>
            </a:r>
            <a:endParaRPr lang="fr-BE" sz="1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BE" dirty="0">
                <a:latin typeface="Tahoma"/>
                <a:ea typeface="Times New Roman"/>
              </a:rPr>
              <a:t> </a:t>
            </a:r>
            <a:endParaRPr lang="fr-BE" sz="1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BE" dirty="0">
                <a:latin typeface="Tahoma"/>
                <a:ea typeface="Times New Roman"/>
              </a:rPr>
              <a:t> </a:t>
            </a:r>
            <a:endParaRPr lang="fr-BE" sz="1800" dirty="0">
              <a:latin typeface="Times New Roman"/>
              <a:ea typeface="Times New Roman"/>
            </a:endParaRPr>
          </a:p>
          <a:p>
            <a:pPr lvl="0"/>
            <a:r>
              <a:rPr lang="fr-BE" sz="1800" i="1" dirty="0">
                <a:solidFill>
                  <a:schemeClr val="accent2">
                    <a:lumMod val="75000"/>
                  </a:schemeClr>
                </a:solidFill>
                <a:latin typeface="Tahoma"/>
                <a:ea typeface="Times New Roman"/>
              </a:rPr>
              <a:t> L’imaginaire de l’enfant est sans bornes et un rien peut l’alimenter : ce qu’il voit, ce qu’il </a:t>
            </a:r>
            <a:r>
              <a:rPr lang="fr-BE" sz="1800" i="1" dirty="0" smtClean="0">
                <a:solidFill>
                  <a:schemeClr val="accent2">
                    <a:lumMod val="75000"/>
                  </a:schemeClr>
                </a:solidFill>
                <a:latin typeface="Tahoma"/>
                <a:ea typeface="Times New Roman"/>
              </a:rPr>
              <a:t>vit…</a:t>
            </a:r>
            <a:endParaRPr lang="fr-BE" sz="1800" i="1" dirty="0">
              <a:solidFill>
                <a:schemeClr val="accent2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fr-BE" sz="1800" dirty="0">
              <a:latin typeface="Times New Roman"/>
              <a:ea typeface="Times New Roman"/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17959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326936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fr-BE" sz="1600" b="1" dirty="0">
                <a:latin typeface="Comic Sans MS"/>
                <a:ea typeface="Times New Roman"/>
              </a:rPr>
              <a:t> </a:t>
            </a:r>
            <a:r>
              <a:rPr lang="fr-BE" sz="1600" dirty="0">
                <a:latin typeface="Times New Roman"/>
                <a:ea typeface="Times New Roman"/>
              </a:rPr>
              <a:t/>
            </a:r>
            <a:br>
              <a:rPr lang="fr-BE" sz="1600" dirty="0">
                <a:latin typeface="Times New Roman"/>
                <a:ea typeface="Times New Roman"/>
              </a:rPr>
            </a:br>
            <a:r>
              <a:rPr lang="fr-BE" sz="1600" b="1" dirty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  <a:ea typeface="Times New Roman"/>
              </a:rPr>
              <a:t>Quelques pistes</a:t>
            </a:r>
            <a:r>
              <a:rPr lang="fr-BE" sz="1600" b="1" dirty="0">
                <a:solidFill>
                  <a:srgbClr val="000000"/>
                </a:solidFill>
                <a:latin typeface="Century Gothic" panose="020B0502020202020204" pitchFamily="34" charset="0"/>
                <a:ea typeface="Times New Roman"/>
              </a:rPr>
              <a:t> :</a:t>
            </a:r>
            <a:r>
              <a:rPr lang="fr-BE" sz="16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/>
              </a:rPr>
              <a:t/>
            </a:r>
            <a:br>
              <a:rPr lang="fr-BE" sz="16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/>
              </a:rPr>
            </a:br>
            <a:endParaRPr lang="fr-BE" dirty="0">
              <a:latin typeface="Century Gothic" panose="020B0502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620688"/>
            <a:ext cx="7520940" cy="4059789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b="0" cap="all" dirty="0">
                <a:solidFill>
                  <a:srgbClr val="000000"/>
                </a:solidFill>
                <a:latin typeface="Century Gothic" panose="020B0502020202020204" pitchFamily="34" charset="0"/>
                <a:ea typeface="Times New Roman"/>
                <a:cs typeface="+mj-cs"/>
              </a:rPr>
              <a:t>Il est essentiel de ne jamais mettre l’enfant dans une situation d’échec</a:t>
            </a:r>
            <a:r>
              <a:rPr lang="fr-BE" b="0" cap="all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/>
                <a:cs typeface="+mj-cs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b="0" cap="all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/>
                <a:cs typeface="+mj-cs"/>
              </a:rPr>
              <a:t>Ne </a:t>
            </a:r>
            <a:r>
              <a:rPr lang="fr-BE" b="0" cap="all" dirty="0">
                <a:solidFill>
                  <a:srgbClr val="000000"/>
                </a:solidFill>
                <a:latin typeface="Century Gothic" panose="020B0502020202020204" pitchFamily="34" charset="0"/>
                <a:ea typeface="Times New Roman"/>
                <a:cs typeface="+mj-cs"/>
              </a:rPr>
              <a:t>jamais forcer un enfant à faire ce qu’il n’a pas </a:t>
            </a:r>
            <a:r>
              <a:rPr lang="fr-BE" b="0" cap="all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/>
                <a:cs typeface="+mj-cs"/>
              </a:rPr>
              <a:t>envie: les jeux doivent être le plus libres possible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b="0" cap="all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/>
                <a:cs typeface="+mj-cs"/>
              </a:rPr>
              <a:t>Respecter </a:t>
            </a:r>
            <a:r>
              <a:rPr lang="fr-BE" b="0" cap="all" dirty="0">
                <a:solidFill>
                  <a:srgbClr val="000000"/>
                </a:solidFill>
                <a:latin typeface="Century Gothic" panose="020B0502020202020204" pitchFamily="34" charset="0"/>
                <a:ea typeface="Times New Roman"/>
                <a:cs typeface="+mj-cs"/>
              </a:rPr>
              <a:t>le temps de l’enfant : pour découvrir, s’intéresser, </a:t>
            </a:r>
            <a:r>
              <a:rPr lang="fr-BE" b="0" cap="all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/>
                <a:cs typeface="+mj-cs"/>
              </a:rPr>
              <a:t>jouer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b="0" cap="all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/>
                <a:cs typeface="+mj-cs"/>
              </a:rPr>
              <a:t>Surtout </a:t>
            </a:r>
            <a:r>
              <a:rPr lang="fr-BE" b="0" cap="all" dirty="0">
                <a:solidFill>
                  <a:srgbClr val="000000"/>
                </a:solidFill>
                <a:latin typeface="Century Gothic" panose="020B0502020202020204" pitchFamily="34" charset="0"/>
                <a:ea typeface="Times New Roman"/>
                <a:cs typeface="+mj-cs"/>
              </a:rPr>
              <a:t>parler, écouter et offrir des jeux de leur </a:t>
            </a:r>
            <a:r>
              <a:rPr lang="fr-BE" b="0" cap="all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/>
                <a:cs typeface="+mj-cs"/>
              </a:rPr>
              <a:t>âge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b="0" cap="all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/>
                <a:cs typeface="+mj-cs"/>
              </a:rPr>
              <a:t>Ne </a:t>
            </a:r>
            <a:r>
              <a:rPr lang="fr-BE" b="0" cap="all" dirty="0">
                <a:solidFill>
                  <a:srgbClr val="000000"/>
                </a:solidFill>
                <a:latin typeface="Century Gothic" panose="020B0502020202020204" pitchFamily="34" charset="0"/>
                <a:ea typeface="Times New Roman"/>
                <a:cs typeface="+mj-cs"/>
              </a:rPr>
              <a:t>pas interrompre le jeu de l’enfant : si nécessaire, lui prévenir, lui expliquer pour quoi on doit arrêter et passer à un autre temps d’activité</a:t>
            </a:r>
            <a:r>
              <a:rPr lang="fr-BE" b="0" cap="all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/>
                <a:cs typeface="+mj-cs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b="0" cap="all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/>
                <a:cs typeface="+mj-cs"/>
              </a:rPr>
              <a:t>Veiller a que Tous </a:t>
            </a:r>
            <a:r>
              <a:rPr lang="fr-BE" b="0" cap="all" dirty="0">
                <a:solidFill>
                  <a:srgbClr val="000000"/>
                </a:solidFill>
                <a:latin typeface="Century Gothic" panose="020B0502020202020204" pitchFamily="34" charset="0"/>
                <a:ea typeface="Times New Roman"/>
                <a:cs typeface="+mj-cs"/>
              </a:rPr>
              <a:t>les jouets </a:t>
            </a:r>
            <a:r>
              <a:rPr lang="fr-BE" b="0" cap="all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/>
                <a:cs typeface="+mj-cs"/>
              </a:rPr>
              <a:t>soient </a:t>
            </a:r>
            <a:r>
              <a:rPr lang="fr-BE" b="0" cap="all" dirty="0">
                <a:solidFill>
                  <a:srgbClr val="000000"/>
                </a:solidFill>
                <a:latin typeface="Century Gothic" panose="020B0502020202020204" pitchFamily="34" charset="0"/>
                <a:ea typeface="Times New Roman"/>
                <a:cs typeface="+mj-cs"/>
              </a:rPr>
              <a:t>adaptés aux enfants quel que soit leur sexe</a:t>
            </a:r>
            <a:br>
              <a:rPr lang="fr-BE" b="0" cap="all" dirty="0">
                <a:solidFill>
                  <a:srgbClr val="000000"/>
                </a:solidFill>
                <a:latin typeface="Century Gothic" panose="020B0502020202020204" pitchFamily="34" charset="0"/>
                <a:ea typeface="Times New Roman"/>
                <a:cs typeface="+mj-cs"/>
              </a:rPr>
            </a:br>
            <a:r>
              <a:rPr lang="fr-BE" b="0" cap="all" dirty="0">
                <a:solidFill>
                  <a:srgbClr val="000000"/>
                </a:solidFill>
                <a:latin typeface="Comic Sans MS"/>
                <a:ea typeface="Times New Roman"/>
                <a:cs typeface="+mj-cs"/>
              </a:rPr>
              <a:t> </a:t>
            </a:r>
            <a:br>
              <a:rPr lang="fr-BE" b="0" cap="all" dirty="0">
                <a:solidFill>
                  <a:srgbClr val="000000"/>
                </a:solidFill>
                <a:latin typeface="Comic Sans MS"/>
                <a:ea typeface="Times New Roman"/>
                <a:cs typeface="+mj-cs"/>
              </a:rPr>
            </a:br>
            <a:endParaRPr lang="fr-BE" b="0" cap="all" dirty="0">
              <a:solidFill>
                <a:srgbClr val="000000"/>
              </a:solidFill>
              <a:latin typeface="Comic Sans MS"/>
              <a:ea typeface="Times New Roman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62259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2400" i="1" dirty="0" smtClean="0">
                <a:solidFill>
                  <a:schemeClr val="accent3">
                    <a:lumMod val="75000"/>
                  </a:schemeClr>
                </a:solidFill>
              </a:rPr>
              <a:t>Les interventions au sein d’un milieu d’accueil</a:t>
            </a:r>
            <a:endParaRPr lang="fr-BE" sz="24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BE" dirty="0" smtClean="0"/>
              <a:t>Temps de préparation: Collaboration </a:t>
            </a:r>
            <a:r>
              <a:rPr lang="fr-BE" dirty="0"/>
              <a:t>étroite avec </a:t>
            </a:r>
            <a:r>
              <a:rPr lang="fr-BE" dirty="0" smtClean="0"/>
              <a:t> la responsable et les </a:t>
            </a:r>
            <a:r>
              <a:rPr lang="fr-BE" dirty="0"/>
              <a:t>accueillants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dirty="0" smtClean="0"/>
              <a:t>Public défini préalablement: l’équipe de professionnels? Groupe d’enfants plus grands?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dirty="0" smtClean="0"/>
              <a:t>Approche progressif du groupe d’enfants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dirty="0" smtClean="0"/>
              <a:t>Respect du rythme et du désir de chaque enfant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dirty="0" smtClean="0"/>
              <a:t>Importance de la participation des enfants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dirty="0" smtClean="0"/>
              <a:t>Cohérence avec le projet pédagogique du milieu d’accueil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dirty="0" smtClean="0"/>
              <a:t>Implication des parents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dirty="0" smtClean="0"/>
              <a:t>……</a:t>
            </a:r>
          </a:p>
          <a:p>
            <a:pPr>
              <a:buFontTx/>
              <a:buChar char="-"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585946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45719"/>
          </a:xfrm>
        </p:spPr>
        <p:txBody>
          <a:bodyPr/>
          <a:lstStyle/>
          <a:p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endParaRPr lang="fr-BE" dirty="0"/>
          </a:p>
          <a:p>
            <a:pPr algn="ctr"/>
            <a:r>
              <a:rPr lang="fr-BE" sz="4000" dirty="0" smtClean="0">
                <a:solidFill>
                  <a:schemeClr val="accent3">
                    <a:lumMod val="50000"/>
                  </a:schemeClr>
                </a:solidFill>
                <a:latin typeface="Lucida Handwriting" panose="03010101010101010101" pitchFamily="66" charset="0"/>
              </a:rPr>
              <a:t>Merci pour votre attention!</a:t>
            </a:r>
            <a:endParaRPr lang="fr-BE" sz="4000" dirty="0">
              <a:solidFill>
                <a:schemeClr val="accent3">
                  <a:lumMod val="50000"/>
                </a:schemeClr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666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fr-B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80728"/>
            <a:ext cx="8064896" cy="453650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419397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i="1" dirty="0" smtClean="0">
                <a:solidFill>
                  <a:schemeClr val="accent3">
                    <a:lumMod val="75000"/>
                  </a:schemeClr>
                </a:solidFill>
              </a:rPr>
              <a:t>Globalement….</a:t>
            </a:r>
            <a:endParaRPr lang="fr-BE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908720"/>
            <a:ext cx="7516316" cy="3771757"/>
          </a:xfrm>
        </p:spPr>
        <p:txBody>
          <a:bodyPr/>
          <a:lstStyle/>
          <a:p>
            <a:endParaRPr lang="fr-BE" sz="1800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r-BE" sz="18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Pour </a:t>
            </a:r>
            <a:r>
              <a:rPr lang="fr-BE" sz="18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se développer, l’enfant a besoin de sécurité affective : </a:t>
            </a:r>
            <a:endParaRPr lang="fr-BE" sz="1800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fr-BE" sz="18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fr-BE" sz="18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attachement </a:t>
            </a:r>
            <a:r>
              <a:rPr lang="fr-BE" sz="18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avec l’adulte, continuité et stabilité de </a:t>
            </a:r>
            <a:r>
              <a:rPr lang="fr-BE" sz="18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repères</a:t>
            </a:r>
          </a:p>
          <a:p>
            <a:pPr lvl="0"/>
            <a:r>
              <a:rPr lang="fr-BE" sz="1400" dirty="0">
                <a:solidFill>
                  <a:srgbClr val="506E94">
                    <a:lumMod val="75000"/>
                  </a:srgbClr>
                </a:solidFill>
                <a:latin typeface="Century Gothic" panose="020B0502020202020204" pitchFamily="34" charset="0"/>
              </a:rPr>
              <a:t>Cette sécurité représente les fondations de son développement et épanouissement </a:t>
            </a:r>
          </a:p>
          <a:p>
            <a:endParaRPr lang="fr-BE" sz="1800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r-BE" sz="18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Il a besoin d’être reconnu comme sujet à part entière dans ses relations avec les adultes: son identité se dessine…</a:t>
            </a:r>
          </a:p>
          <a:p>
            <a:pPr>
              <a:spcAft>
                <a:spcPts val="0"/>
              </a:spcAft>
            </a:pPr>
            <a:endParaRPr lang="fr-BE" i="1" u="sng" dirty="0" smtClean="0">
              <a:solidFill>
                <a:srgbClr val="3366FF"/>
              </a:solidFill>
              <a:latin typeface="Tahoma"/>
              <a:ea typeface="Times New Roman"/>
            </a:endParaRPr>
          </a:p>
          <a:p>
            <a:pPr algn="r">
              <a:spcAft>
                <a:spcPts val="0"/>
              </a:spcAft>
            </a:pPr>
            <a:r>
              <a:rPr lang="fr-BE" i="1" u="sng" dirty="0" smtClean="0">
                <a:solidFill>
                  <a:srgbClr val="3366FF"/>
                </a:solidFill>
                <a:latin typeface="Tahoma"/>
                <a:ea typeface="Times New Roman"/>
              </a:rPr>
              <a:t>L’enfant </a:t>
            </a:r>
            <a:r>
              <a:rPr lang="fr-BE" i="1" u="sng" dirty="0">
                <a:solidFill>
                  <a:srgbClr val="3366FF"/>
                </a:solidFill>
                <a:latin typeface="Tahoma"/>
                <a:ea typeface="Times New Roman"/>
              </a:rPr>
              <a:t>découvre, se </a:t>
            </a:r>
            <a:r>
              <a:rPr lang="fr-BE" i="1" u="sng" dirty="0" err="1" smtClean="0">
                <a:solidFill>
                  <a:srgbClr val="3366FF"/>
                </a:solidFill>
                <a:latin typeface="Tahoma"/>
                <a:ea typeface="Times New Roman"/>
              </a:rPr>
              <a:t>familiairise</a:t>
            </a:r>
            <a:r>
              <a:rPr lang="fr-BE" i="1" u="sng" dirty="0">
                <a:solidFill>
                  <a:srgbClr val="3366FF"/>
                </a:solidFill>
                <a:latin typeface="Tahoma"/>
                <a:ea typeface="Times New Roman"/>
              </a:rPr>
              <a:t>, explore, manipule, invente…</a:t>
            </a:r>
            <a:endParaRPr lang="fr-BE" sz="1400" dirty="0">
              <a:latin typeface="Times New Roman"/>
              <a:ea typeface="Times New Roman"/>
            </a:endParaRPr>
          </a:p>
          <a:p>
            <a:endParaRPr lang="fr-BE" dirty="0" smtClean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29527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2960" y="188640"/>
            <a:ext cx="7520940" cy="936104"/>
          </a:xfrm>
        </p:spPr>
        <p:txBody>
          <a:bodyPr/>
          <a:lstStyle/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fr-BE" sz="1800" b="1" i="1" dirty="0" smtClean="0">
                <a:solidFill>
                  <a:srgbClr val="506E94">
                    <a:lumMod val="75000"/>
                  </a:srgbClr>
                </a:solidFill>
                <a:latin typeface="Century Gothic" panose="020B0502020202020204" pitchFamily="34" charset="0"/>
              </a:rPr>
              <a:t>L’ENFANT </a:t>
            </a:r>
            <a:r>
              <a:rPr lang="fr-BE" sz="1800" b="1" i="1" dirty="0">
                <a:solidFill>
                  <a:srgbClr val="506E94">
                    <a:lumMod val="75000"/>
                  </a:srgbClr>
                </a:solidFill>
                <a:latin typeface="Century Gothic" panose="020B0502020202020204" pitchFamily="34" charset="0"/>
              </a:rPr>
              <a:t>a besoin de bouger librement, de jouer  dans un espace sécurisé</a:t>
            </a:r>
            <a:r>
              <a:rPr lang="fr-BE" sz="1800" dirty="0">
                <a:solidFill>
                  <a:srgbClr val="506E94">
                    <a:lumMod val="75000"/>
                  </a:srgbClr>
                </a:solidFill>
                <a:latin typeface="Century Gothic" panose="020B0502020202020204" pitchFamily="34" charset="0"/>
              </a:rPr>
              <a:t/>
            </a:r>
            <a:br>
              <a:rPr lang="fr-BE" sz="1800" dirty="0">
                <a:solidFill>
                  <a:srgbClr val="506E94">
                    <a:lumMod val="75000"/>
                  </a:srgbClr>
                </a:solidFill>
                <a:latin typeface="Century Gothic" panose="020B0502020202020204" pitchFamily="34" charset="0"/>
              </a:rPr>
            </a:br>
            <a:endParaRPr lang="fr-BE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908720"/>
            <a:ext cx="7520940" cy="3771757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endParaRPr lang="fr-BE" dirty="0">
              <a:latin typeface="Comic Sans MS"/>
              <a:ea typeface="Times New Roman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BE" sz="18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Le jeu est primordial dans la vie de l’enfant car il contribue à son épanouissement</a:t>
            </a:r>
            <a:r>
              <a:rPr lang="fr-BE" sz="18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0" indent="0">
              <a:spcAft>
                <a:spcPts val="0"/>
              </a:spcAft>
            </a:pPr>
            <a:endParaRPr lang="fr-BE" sz="1800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BE" sz="18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Par le jeu, l’enfant apprend, s’intéresse, s’affirme, se construit et s’amuse ! Il grandi dans le </a:t>
            </a:r>
            <a:r>
              <a:rPr lang="fr-BE" sz="18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plaisir</a:t>
            </a:r>
          </a:p>
          <a:p>
            <a:pPr marL="0" indent="0">
              <a:spcAft>
                <a:spcPts val="0"/>
              </a:spcAft>
            </a:pPr>
            <a:endParaRPr lang="fr-BE" sz="1800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BE" sz="18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Si le jeu est un besoin vital pour l’enfant, sa mise en place demande une réflexion de la part des adultes.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09135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2960" y="365759"/>
            <a:ext cx="7520940" cy="182920"/>
          </a:xfrm>
        </p:spPr>
        <p:txBody>
          <a:bodyPr/>
          <a:lstStyle/>
          <a:p>
            <a:r>
              <a:rPr lang="fr-BE" sz="1600" i="1" dirty="0" smtClean="0">
                <a:solidFill>
                  <a:srgbClr val="002060"/>
                </a:solidFill>
              </a:rPr>
              <a:t>L’importance du jeu dans la vie des enfants de 0 à  99 Ans  </a:t>
            </a:r>
            <a:r>
              <a:rPr lang="fr-BE" sz="1600" i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 </a:t>
            </a:r>
            <a:endParaRPr lang="fr-BE" sz="1600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9365635"/>
              </p:ext>
            </p:extLst>
          </p:nvPr>
        </p:nvGraphicFramePr>
        <p:xfrm>
          <a:off x="899592" y="980728"/>
          <a:ext cx="7521575" cy="323339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024336"/>
                <a:gridCol w="4497239"/>
              </a:tblGrid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2000" b="1" dirty="0" smtClean="0">
                          <a:solidFill>
                            <a:srgbClr val="993366"/>
                          </a:solidFill>
                          <a:effectLst/>
                          <a:latin typeface="Comic Sans MS"/>
                          <a:ea typeface="Times New Roman"/>
                        </a:rPr>
                        <a:t>Fonction </a:t>
                      </a:r>
                      <a:r>
                        <a:rPr lang="fr-BE" sz="2000" b="1" dirty="0">
                          <a:solidFill>
                            <a:srgbClr val="993366"/>
                          </a:solidFill>
                          <a:effectLst/>
                          <a:latin typeface="Comic Sans MS"/>
                          <a:ea typeface="Times New Roman"/>
                        </a:rPr>
                        <a:t>du jeu</a:t>
                      </a:r>
                      <a:endParaRPr lang="fr-BE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23" marR="6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2000" b="1" dirty="0" smtClean="0">
                          <a:solidFill>
                            <a:srgbClr val="993366"/>
                          </a:solidFill>
                          <a:effectLst/>
                          <a:latin typeface="Comic Sans MS"/>
                          <a:ea typeface="Times New Roman"/>
                        </a:rPr>
                        <a:t>Impact </a:t>
                      </a:r>
                      <a:r>
                        <a:rPr lang="fr-BE" sz="2000" b="1" dirty="0">
                          <a:solidFill>
                            <a:srgbClr val="993366"/>
                          </a:solidFill>
                          <a:effectLst/>
                          <a:latin typeface="Comic Sans MS"/>
                          <a:ea typeface="Times New Roman"/>
                        </a:rPr>
                        <a:t>sur l’enfant</a:t>
                      </a:r>
                      <a:endParaRPr lang="fr-BE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23" marR="6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Découvertes</a:t>
                      </a:r>
                      <a:endParaRPr lang="fr-BE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3923" marR="6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Apprentissage</a:t>
                      </a:r>
                      <a:endParaRPr lang="fr-BE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3923" marR="6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Maitrise</a:t>
                      </a:r>
                      <a:endParaRPr lang="fr-BE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3923" marR="6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Estime de soi</a:t>
                      </a:r>
                      <a:endParaRPr lang="fr-BE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3923" marR="6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Créativité</a:t>
                      </a:r>
                      <a:endParaRPr lang="fr-BE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3923" marR="6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Capacité d’adaptation</a:t>
                      </a:r>
                      <a:endParaRPr lang="fr-BE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3923" marR="6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79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8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Expression</a:t>
                      </a:r>
                      <a:endParaRPr lang="fr-BE" sz="18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3923" marR="6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Communication de ses sentiments et relations aux autres</a:t>
                      </a:r>
                      <a:endParaRPr lang="fr-BE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3923" marR="6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8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Plaisir </a:t>
                      </a:r>
                      <a:endParaRPr lang="fr-BE" sz="18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3923" marR="6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Intérêt à agir</a:t>
                      </a:r>
                      <a:endParaRPr lang="fr-BE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3923" marR="6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923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2960" y="116632"/>
            <a:ext cx="7520940" cy="864096"/>
          </a:xfrm>
        </p:spPr>
        <p:txBody>
          <a:bodyPr/>
          <a:lstStyle/>
          <a:p>
            <a:r>
              <a:rPr lang="fr-BE" sz="2400" u="sng" kern="0" dirty="0">
                <a:solidFill>
                  <a:srgbClr val="3366FF"/>
                </a:solidFill>
                <a:latin typeface="Tahoma"/>
              </a:rPr>
              <a:t>Entre 0 et 1 </a:t>
            </a:r>
            <a:r>
              <a:rPr lang="fr-BE" sz="2400" u="sng" kern="0" dirty="0" smtClean="0">
                <a:solidFill>
                  <a:srgbClr val="3366FF"/>
                </a:solidFill>
                <a:latin typeface="Tahoma"/>
              </a:rPr>
              <a:t>an</a:t>
            </a:r>
            <a:r>
              <a:rPr lang="fr-BE" sz="1800" b="1" i="1" cap="none" dirty="0">
                <a:solidFill>
                  <a:srgbClr val="F96A1B">
                    <a:lumMod val="75000"/>
                  </a:srgbClr>
                </a:solidFill>
                <a:latin typeface="Tahoma"/>
                <a:ea typeface="Times New Roman"/>
                <a:cs typeface="+mn-cs"/>
              </a:rPr>
              <a:t> L’enfant développe « j’existe » et  progressivement il prend conscience qu’il y a « l’autre ».</a:t>
            </a:r>
            <a:r>
              <a:rPr lang="fr-BE" sz="2400" u="sng" kern="0" dirty="0" smtClean="0">
                <a:solidFill>
                  <a:srgbClr val="3366FF"/>
                </a:solidFill>
                <a:latin typeface="Tahoma"/>
              </a:rPr>
              <a:t>   </a:t>
            </a:r>
            <a:r>
              <a:rPr lang="fr-BE" sz="2400" u="sng" kern="0" dirty="0">
                <a:latin typeface="Tahoma"/>
              </a:rPr>
              <a:t/>
            </a:r>
            <a:br>
              <a:rPr lang="fr-BE" sz="2400" u="sng" kern="0" dirty="0">
                <a:latin typeface="Tahoma"/>
              </a:rPr>
            </a:br>
            <a:endParaRPr lang="fr-BE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908720"/>
            <a:ext cx="7732340" cy="3771757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0"/>
              </a:spcAft>
            </a:pPr>
            <a:r>
              <a:rPr lang="fr-BE" sz="1800" dirty="0">
                <a:latin typeface="Times New Roman"/>
                <a:ea typeface="Times New Roman"/>
              </a:rPr>
              <a:t> </a:t>
            </a:r>
            <a:endParaRPr lang="fr-BE" sz="2300" i="1" dirty="0">
              <a:solidFill>
                <a:schemeClr val="accent2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BE" dirty="0">
                <a:latin typeface="Tahoma"/>
                <a:ea typeface="Times New Roman"/>
              </a:rPr>
              <a:t> </a:t>
            </a:r>
            <a:r>
              <a:rPr lang="fr-BE" dirty="0" smtClean="0">
                <a:latin typeface="Tahoma"/>
                <a:ea typeface="Times New Roman"/>
              </a:rPr>
              <a:t>Il est </a:t>
            </a:r>
            <a:r>
              <a:rPr lang="fr-BE" dirty="0">
                <a:latin typeface="Tahoma"/>
                <a:ea typeface="Times New Roman"/>
              </a:rPr>
              <a:t>essentiellement sensoriel, c’est-à-dire, que sa vie est faite d’émotions globales telles que la tendresse, la chaleur, la sécurité, l’amour, la peur, la douleur… » </a:t>
            </a:r>
            <a:endParaRPr lang="fr-BE" sz="1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BE" dirty="0">
                <a:latin typeface="Tahoma"/>
                <a:ea typeface="Times New Roman"/>
              </a:rPr>
              <a:t> </a:t>
            </a:r>
            <a:endParaRPr lang="fr-BE" sz="1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BE" dirty="0">
                <a:latin typeface="Tahoma"/>
                <a:ea typeface="Times New Roman"/>
              </a:rPr>
              <a:t>Le bébé a grand </a:t>
            </a:r>
            <a:r>
              <a:rPr lang="fr-BE" dirty="0" smtClean="0">
                <a:latin typeface="Tahoma"/>
                <a:ea typeface="Times New Roman"/>
              </a:rPr>
              <a:t>besoin </a:t>
            </a:r>
            <a:r>
              <a:rPr lang="fr-BE" dirty="0">
                <a:latin typeface="Tahoma"/>
                <a:ea typeface="Times New Roman"/>
              </a:rPr>
              <a:t>« d’enveloppe affective » et doit également se sentir individualisé au sein du groupe.</a:t>
            </a:r>
            <a:endParaRPr lang="fr-BE" sz="1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BE" dirty="0">
                <a:latin typeface="Tahoma"/>
                <a:ea typeface="Times New Roman"/>
              </a:rPr>
              <a:t> </a:t>
            </a:r>
            <a:endParaRPr lang="fr-BE" sz="1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BE" dirty="0">
                <a:latin typeface="Tahoma"/>
                <a:ea typeface="Times New Roman"/>
              </a:rPr>
              <a:t>Aux environs de 3 mois, il commence à sortir de la « symbiose » mère-enfant. S’ébauche alors un éveil vers l’extérieur mais sa capacité à s’attacher à d’autres personnes reste </a:t>
            </a:r>
            <a:r>
              <a:rPr lang="fr-BE" dirty="0" smtClean="0">
                <a:latin typeface="Tahoma"/>
                <a:ea typeface="Times New Roman"/>
              </a:rPr>
              <a:t>réduite </a:t>
            </a:r>
            <a:r>
              <a:rPr lang="fr-BE" dirty="0">
                <a:latin typeface="Tahoma"/>
                <a:ea typeface="Times New Roman"/>
              </a:rPr>
              <a:t>(4 à 5 personnes</a:t>
            </a:r>
            <a:r>
              <a:rPr lang="fr-BE" dirty="0" smtClean="0">
                <a:latin typeface="Tahoma"/>
                <a:ea typeface="Times New Roman"/>
              </a:rPr>
              <a:t>)</a:t>
            </a:r>
            <a:endParaRPr lang="fr-BE" sz="1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BE" dirty="0">
                <a:latin typeface="Tahoma"/>
                <a:ea typeface="Times New Roman"/>
              </a:rPr>
              <a:t> </a:t>
            </a:r>
            <a:endParaRPr lang="fr-BE" sz="1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BE" dirty="0">
                <a:latin typeface="Tahoma"/>
                <a:ea typeface="Times New Roman"/>
              </a:rPr>
              <a:t>Petit à petit </a:t>
            </a:r>
            <a:r>
              <a:rPr lang="fr-BE" dirty="0" smtClean="0">
                <a:latin typeface="Tahoma"/>
                <a:ea typeface="Times New Roman"/>
              </a:rPr>
              <a:t>il  </a:t>
            </a:r>
            <a:r>
              <a:rPr lang="fr-BE" dirty="0">
                <a:latin typeface="Tahoma"/>
                <a:ea typeface="Times New Roman"/>
              </a:rPr>
              <a:t>va bouger d’un côté et de l‘autre… </a:t>
            </a:r>
            <a:r>
              <a:rPr lang="fr-BE" dirty="0" smtClean="0">
                <a:latin typeface="Tahoma"/>
                <a:ea typeface="Times New Roman"/>
              </a:rPr>
              <a:t>va </a:t>
            </a:r>
            <a:r>
              <a:rPr lang="fr-BE" dirty="0">
                <a:latin typeface="Tahoma"/>
                <a:ea typeface="Times New Roman"/>
              </a:rPr>
              <a:t>rouler, se  retourner, découvrir ses mains et les suivre dans son champs visuel.</a:t>
            </a:r>
            <a:endParaRPr lang="fr-BE" sz="1800" dirty="0">
              <a:latin typeface="Times New Roman"/>
              <a:ea typeface="Times New Roman"/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95391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45719"/>
          </a:xfrm>
        </p:spPr>
        <p:txBody>
          <a:bodyPr/>
          <a:lstStyle/>
          <a:p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476672"/>
            <a:ext cx="7876356" cy="4203805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0"/>
              </a:spcAft>
            </a:pPr>
            <a:endParaRPr lang="fr-BE" sz="1700" dirty="0" smtClean="0">
              <a:latin typeface="Tahoma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BE" sz="1700" dirty="0" smtClean="0">
                <a:latin typeface="Tahoma"/>
                <a:ea typeface="Times New Roman"/>
              </a:rPr>
              <a:t>Il </a:t>
            </a:r>
            <a:r>
              <a:rPr lang="fr-BE" sz="1700" dirty="0">
                <a:latin typeface="Tahoma"/>
                <a:ea typeface="Times New Roman"/>
              </a:rPr>
              <a:t>va progressivement : agiter un hochet, explorer l’espace proche, explorer son corps, maitriser progressivement ses </a:t>
            </a:r>
            <a:r>
              <a:rPr lang="fr-BE" sz="1700" dirty="0" smtClean="0">
                <a:latin typeface="Tahoma"/>
                <a:ea typeface="Times New Roman"/>
              </a:rPr>
              <a:t>mouvements…</a:t>
            </a:r>
            <a:r>
              <a:rPr lang="fr-BE" sz="1700" dirty="0">
                <a:latin typeface="Tahoma"/>
                <a:ea typeface="Times New Roman"/>
              </a:rPr>
              <a:t> </a:t>
            </a:r>
            <a:r>
              <a:rPr lang="fr-BE" sz="1700" dirty="0" smtClean="0">
                <a:latin typeface="Tahoma"/>
                <a:ea typeface="Times New Roman"/>
              </a:rPr>
              <a:t>Il </a:t>
            </a:r>
            <a:r>
              <a:rPr lang="fr-BE" sz="1700" dirty="0">
                <a:latin typeface="Tahoma"/>
                <a:ea typeface="Times New Roman"/>
              </a:rPr>
              <a:t>aura des mouvements qui vont le préparer à se mettre assis par lui-même </a:t>
            </a:r>
          </a:p>
          <a:p>
            <a:pPr>
              <a:spcAft>
                <a:spcPts val="0"/>
              </a:spcAft>
            </a:pPr>
            <a:r>
              <a:rPr lang="fr-BE" sz="1700" dirty="0">
                <a:latin typeface="Tahoma"/>
                <a:ea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BE" sz="1700" dirty="0">
                <a:latin typeface="Tahoma"/>
                <a:ea typeface="Times New Roman"/>
              </a:rPr>
              <a:t>Le lancement des objets fait partie du grand jeu surtout lorsqu’ils ont déjà acquis la position assise !</a:t>
            </a:r>
          </a:p>
          <a:p>
            <a:pPr>
              <a:spcAft>
                <a:spcPts val="0"/>
              </a:spcAft>
            </a:pPr>
            <a:r>
              <a:rPr lang="fr-BE" sz="1700" dirty="0">
                <a:latin typeface="Tahoma"/>
                <a:ea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BE" sz="1700" dirty="0">
                <a:latin typeface="Tahoma"/>
                <a:ea typeface="Times New Roman"/>
              </a:rPr>
              <a:t>Les pleurs, les cris, le babillage et les sourires ont du sens et deviennent progressivement intentionnels: il va prendre l’initiative de ses réactions.</a:t>
            </a:r>
          </a:p>
          <a:p>
            <a:pPr>
              <a:spcAft>
                <a:spcPts val="0"/>
              </a:spcAft>
            </a:pPr>
            <a:r>
              <a:rPr lang="fr-BE" sz="1700" dirty="0">
                <a:latin typeface="Tahoma"/>
                <a:ea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BE" sz="1700" dirty="0">
                <a:latin typeface="Tahoma"/>
                <a:ea typeface="Times New Roman"/>
              </a:rPr>
              <a:t>Vers 10 mois il va progressivement comprendre le « non » pour certaines situations, reconnaitre son prénom…</a:t>
            </a:r>
          </a:p>
          <a:p>
            <a:pPr>
              <a:spcAft>
                <a:spcPts val="0"/>
              </a:spcAft>
            </a:pPr>
            <a:r>
              <a:rPr lang="fr-BE" sz="1700" dirty="0">
                <a:latin typeface="Tahoma"/>
                <a:ea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BE" sz="1700" dirty="0">
                <a:latin typeface="Tahoma"/>
                <a:ea typeface="Times New Roman"/>
              </a:rPr>
              <a:t>L</a:t>
            </a:r>
            <a:r>
              <a:rPr lang="fr-BE" sz="1700" dirty="0" smtClean="0">
                <a:latin typeface="Tahoma"/>
                <a:ea typeface="Times New Roman"/>
              </a:rPr>
              <a:t>’enfant </a:t>
            </a:r>
            <a:r>
              <a:rPr lang="fr-BE" sz="1700" dirty="0">
                <a:latin typeface="Tahoma"/>
                <a:ea typeface="Times New Roman"/>
              </a:rPr>
              <a:t>apprend à jouer avec sa voix et à manipuler les rythmes ; imiter les cris d’animaux…</a:t>
            </a:r>
          </a:p>
          <a:p>
            <a:pPr>
              <a:spcAft>
                <a:spcPts val="0"/>
              </a:spcAft>
            </a:pPr>
            <a:r>
              <a:rPr lang="fr-BE" sz="1700" dirty="0">
                <a:latin typeface="Tahoma"/>
                <a:ea typeface="Times New Roman"/>
              </a:rPr>
              <a:t> </a:t>
            </a:r>
          </a:p>
          <a:p>
            <a:pPr>
              <a:spcAft>
                <a:spcPts val="0"/>
              </a:spcAft>
            </a:pPr>
            <a:endParaRPr lang="fr-BE" sz="18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89635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520940" cy="288032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fr-BE" sz="1800" b="1" u="sng" kern="0" dirty="0" smtClean="0">
                <a:solidFill>
                  <a:srgbClr val="3366FF"/>
                </a:solidFill>
                <a:latin typeface="Tahoma"/>
              </a:rPr>
              <a:t/>
            </a:r>
            <a:br>
              <a:rPr lang="fr-BE" sz="1800" b="1" u="sng" kern="0" dirty="0" smtClean="0">
                <a:solidFill>
                  <a:srgbClr val="3366FF"/>
                </a:solidFill>
                <a:latin typeface="Tahoma"/>
              </a:rPr>
            </a:br>
            <a:r>
              <a:rPr lang="fr-BE" sz="1800" b="1" u="sng" kern="0" dirty="0">
                <a:solidFill>
                  <a:srgbClr val="3366FF"/>
                </a:solidFill>
                <a:latin typeface="Tahoma"/>
              </a:rPr>
              <a:t/>
            </a:r>
            <a:br>
              <a:rPr lang="fr-BE" sz="1800" b="1" u="sng" kern="0" dirty="0">
                <a:solidFill>
                  <a:srgbClr val="3366FF"/>
                </a:solidFill>
                <a:latin typeface="Tahoma"/>
              </a:rPr>
            </a:br>
            <a:r>
              <a:rPr lang="fr-BE" sz="1800" b="1" u="sng" kern="0" dirty="0" smtClean="0">
                <a:solidFill>
                  <a:srgbClr val="3366FF"/>
                </a:solidFill>
                <a:latin typeface="Tahoma"/>
              </a:rPr>
              <a:t/>
            </a:r>
            <a:br>
              <a:rPr lang="fr-BE" sz="1800" b="1" u="sng" kern="0" dirty="0" smtClean="0">
                <a:solidFill>
                  <a:srgbClr val="3366FF"/>
                </a:solidFill>
                <a:latin typeface="Tahoma"/>
              </a:rPr>
            </a:br>
            <a:r>
              <a:rPr lang="fr-BE" sz="2400" u="sng" kern="0" dirty="0">
                <a:solidFill>
                  <a:srgbClr val="3366FF"/>
                </a:solidFill>
                <a:latin typeface="Tahoma"/>
              </a:rPr>
              <a:t>Entre 1 et 2 ans</a:t>
            </a:r>
            <a:br>
              <a:rPr lang="fr-BE" sz="2400" u="sng" kern="0" dirty="0">
                <a:solidFill>
                  <a:srgbClr val="3366FF"/>
                </a:solidFill>
                <a:latin typeface="Tahoma"/>
              </a:rPr>
            </a:br>
            <a:r>
              <a:rPr lang="fr-BE" sz="1800" dirty="0">
                <a:latin typeface="Tahoma"/>
                <a:ea typeface="Times New Roman"/>
              </a:rPr>
              <a:t> </a:t>
            </a:r>
            <a:r>
              <a:rPr lang="fr-BE" sz="1800" dirty="0">
                <a:latin typeface="Times New Roman"/>
                <a:ea typeface="Times New Roman"/>
              </a:rPr>
              <a:t/>
            </a:r>
            <a:br>
              <a:rPr lang="fr-BE" sz="1800" dirty="0">
                <a:latin typeface="Times New Roman"/>
                <a:ea typeface="Times New Roman"/>
              </a:rPr>
            </a:br>
            <a:r>
              <a:rPr lang="fr-BE" sz="1800" b="1" dirty="0">
                <a:latin typeface="Tahoma"/>
                <a:ea typeface="Times New Roman"/>
              </a:rPr>
              <a:t> </a:t>
            </a:r>
            <a:r>
              <a:rPr lang="fr-BE" sz="1800" b="1" dirty="0" smtClean="0">
                <a:latin typeface="Tahoma"/>
                <a:ea typeface="Times New Roman"/>
              </a:rPr>
              <a:t> </a:t>
            </a:r>
            <a:endParaRPr lang="fr-BE" sz="1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117285"/>
            <a:ext cx="4334692" cy="2383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7544" y="2967335"/>
            <a:ext cx="63904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BE" b="1" cap="all" dirty="0" smtClean="0">
              <a:solidFill>
                <a:srgbClr val="000000"/>
              </a:solidFill>
              <a:latin typeface="Tahoma"/>
              <a:ea typeface="Times New Roman"/>
              <a:cs typeface="+mj-cs"/>
            </a:endParaRPr>
          </a:p>
          <a:p>
            <a:endParaRPr lang="fr-BE" b="1" cap="all" dirty="0">
              <a:solidFill>
                <a:srgbClr val="000000"/>
              </a:solidFill>
              <a:latin typeface="Tahoma"/>
              <a:ea typeface="Times New Roman"/>
              <a:cs typeface="+mj-cs"/>
            </a:endParaRPr>
          </a:p>
          <a:p>
            <a:endParaRPr lang="fr-BE" b="1" cap="all" dirty="0" smtClean="0">
              <a:solidFill>
                <a:srgbClr val="000000"/>
              </a:solidFill>
              <a:latin typeface="Tahoma"/>
              <a:ea typeface="Times New Roman"/>
              <a:cs typeface="+mj-cs"/>
            </a:endParaRPr>
          </a:p>
          <a:p>
            <a:r>
              <a:rPr lang="fr-BE" b="1" i="1" cap="all" dirty="0" smtClean="0">
                <a:solidFill>
                  <a:schemeClr val="accent2">
                    <a:lumMod val="75000"/>
                  </a:schemeClr>
                </a:solidFill>
                <a:latin typeface="Tahoma"/>
                <a:ea typeface="Times New Roman"/>
                <a:cs typeface="+mj-cs"/>
              </a:rPr>
              <a:t>L’enfant </a:t>
            </a:r>
            <a:r>
              <a:rPr lang="fr-BE" b="1" i="1" cap="all" dirty="0">
                <a:solidFill>
                  <a:schemeClr val="accent2">
                    <a:lumMod val="75000"/>
                  </a:schemeClr>
                </a:solidFill>
                <a:latin typeface="Tahoma"/>
                <a:ea typeface="Times New Roman"/>
                <a:cs typeface="+mj-cs"/>
              </a:rPr>
              <a:t>développe plus particulièrement le « côté  </a:t>
            </a:r>
            <a:r>
              <a:rPr lang="fr-BE" b="1" i="1" cap="all" dirty="0" smtClean="0">
                <a:solidFill>
                  <a:schemeClr val="accent2">
                    <a:lumMod val="75000"/>
                  </a:schemeClr>
                </a:solidFill>
                <a:latin typeface="Tahoma"/>
                <a:ea typeface="Times New Roman"/>
                <a:cs typeface="+mj-cs"/>
              </a:rPr>
              <a:t>j’explore »</a:t>
            </a:r>
            <a:endParaRPr lang="fr-BE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031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45719"/>
          </a:xfrm>
        </p:spPr>
        <p:txBody>
          <a:bodyPr/>
          <a:lstStyle/>
          <a:p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332656"/>
            <a:ext cx="7520940" cy="4347821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0"/>
              </a:spcAft>
            </a:pPr>
            <a:endParaRPr lang="fr-BE" dirty="0" smtClean="0">
              <a:latin typeface="Tahoma"/>
              <a:ea typeface="Times New Roman"/>
            </a:endParaRPr>
          </a:p>
          <a:p>
            <a:pPr>
              <a:spcAft>
                <a:spcPts val="0"/>
              </a:spcAft>
            </a:pPr>
            <a:endParaRPr lang="fr-BE" sz="2000" dirty="0" smtClean="0">
              <a:latin typeface="Tahoma"/>
              <a:ea typeface="Times New Roman"/>
            </a:endParaRPr>
          </a:p>
          <a:p>
            <a:pPr>
              <a:spcAft>
                <a:spcPts val="0"/>
              </a:spcAft>
            </a:pPr>
            <a:endParaRPr lang="fr-BE" sz="2000" dirty="0" smtClean="0">
              <a:latin typeface="Tahoma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BE" sz="2000" dirty="0" smtClean="0">
                <a:latin typeface="Tahoma"/>
                <a:ea typeface="Times New Roman"/>
              </a:rPr>
              <a:t>Il </a:t>
            </a:r>
            <a:r>
              <a:rPr lang="fr-BE" sz="2000" dirty="0">
                <a:latin typeface="Tahoma"/>
                <a:ea typeface="Times New Roman"/>
              </a:rPr>
              <a:t>évalue l’espace et teste ses capacités </a:t>
            </a:r>
            <a:r>
              <a:rPr lang="fr-BE" sz="2000" dirty="0" smtClean="0">
                <a:latin typeface="Tahoma"/>
                <a:ea typeface="Times New Roman"/>
              </a:rPr>
              <a:t>motrices: Il </a:t>
            </a:r>
            <a:r>
              <a:rPr lang="fr-BE" sz="2000" dirty="0">
                <a:latin typeface="Tahoma"/>
                <a:ea typeface="Times New Roman"/>
              </a:rPr>
              <a:t>se met debout en se tenant, se déplace en se tenant à deux mains, après par une seule main, il monte, il descend, il glisse, il marche, il va escalader, se balance et touche à tout. </a:t>
            </a:r>
            <a:endParaRPr lang="fr-BE" sz="2000" dirty="0" smtClean="0">
              <a:latin typeface="Tahoma"/>
              <a:ea typeface="Times New Roman"/>
            </a:endParaRPr>
          </a:p>
          <a:p>
            <a:pPr>
              <a:spcAft>
                <a:spcPts val="0"/>
              </a:spcAft>
            </a:pPr>
            <a:endParaRPr lang="fr-BE" sz="2000" dirty="0">
              <a:latin typeface="Tahoma"/>
              <a:ea typeface="Times New Roman"/>
            </a:endParaRPr>
          </a:p>
          <a:p>
            <a:r>
              <a:rPr lang="fr-BE" sz="2000" dirty="0">
                <a:latin typeface="Tahoma"/>
                <a:ea typeface="Times New Roman"/>
              </a:rPr>
              <a:t> Un scientifique explorateur : L’enfant  passe d’une activité à l’autre : introduire, retirer, empiler, encastrer, détruire,  transvaser, courir… Il fait tomber des objets plus fort, moins fort, plus haut, plus bas, tout en observant l’effet </a:t>
            </a:r>
            <a:r>
              <a:rPr lang="fr-BE" sz="2000" dirty="0" smtClean="0">
                <a:latin typeface="Tahoma"/>
                <a:ea typeface="Times New Roman"/>
              </a:rPr>
              <a:t>produit</a:t>
            </a:r>
            <a:endParaRPr lang="fr-BE" sz="2000" dirty="0">
              <a:latin typeface="Tahoma"/>
              <a:ea typeface="Times New Roman"/>
            </a:endParaRPr>
          </a:p>
          <a:p>
            <a:pPr>
              <a:spcAft>
                <a:spcPts val="0"/>
              </a:spcAft>
            </a:pPr>
            <a:endParaRPr lang="fr-BE" sz="2000" dirty="0" smtClean="0">
              <a:latin typeface="Tahoma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BE" sz="2000" dirty="0" smtClean="0">
                <a:latin typeface="Tahoma"/>
                <a:ea typeface="Times New Roman"/>
              </a:rPr>
              <a:t>Il </a:t>
            </a:r>
            <a:r>
              <a:rPr lang="fr-BE" sz="2000" dirty="0">
                <a:latin typeface="Tahoma"/>
                <a:ea typeface="Times New Roman"/>
              </a:rPr>
              <a:t>tire et pousse des objets attachés par une ficelle, il aime bien jouer avec des caisses, les remplir, les pousser…</a:t>
            </a:r>
          </a:p>
          <a:p>
            <a:pPr>
              <a:spcAft>
                <a:spcPts val="0"/>
              </a:spcAft>
            </a:pPr>
            <a:r>
              <a:rPr lang="fr-BE" sz="2000" dirty="0">
                <a:latin typeface="Tahoma"/>
                <a:ea typeface="Times New Roman"/>
              </a:rPr>
              <a:t> </a:t>
            </a:r>
          </a:p>
          <a:p>
            <a:r>
              <a:rPr lang="fr-BE" sz="1900" dirty="0">
                <a:latin typeface="Century Gothic" panose="020B0502020202020204" pitchFamily="34" charset="0"/>
                <a:ea typeface="Times New Roman"/>
              </a:rPr>
              <a:t> </a:t>
            </a:r>
            <a:r>
              <a:rPr lang="fr-BE" sz="2000" i="1" dirty="0">
                <a:solidFill>
                  <a:schemeClr val="accent3">
                    <a:lumMod val="75000"/>
                  </a:schemeClr>
                </a:solidFill>
                <a:latin typeface="Tahoma"/>
                <a:ea typeface="Times New Roman"/>
              </a:rPr>
              <a:t>La parole, le regard et les gestes soutenants de l’adulte sont toujours le premier support pour les enfants.</a:t>
            </a:r>
          </a:p>
        </p:txBody>
      </p:sp>
    </p:spTree>
    <p:extLst>
      <p:ext uri="{BB962C8B-B14F-4D97-AF65-F5344CB8AC3E}">
        <p14:creationId xmlns:p14="http://schemas.microsoft.com/office/powerpoint/2010/main" val="2544991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108</TotalTime>
  <Words>474</Words>
  <Application>Microsoft Macintosh PowerPoint</Application>
  <PresentationFormat>Présentation à l'écran (4:3)</PresentationFormat>
  <Paragraphs>127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Angles</vt:lpstr>
      <vt:lpstr>Présentation PowerPoint</vt:lpstr>
      <vt:lpstr>Présentation PowerPoint</vt:lpstr>
      <vt:lpstr>Globalement….</vt:lpstr>
      <vt:lpstr>L’ENFANT a besoin de bouger librement, de jouer  dans un espace sécurisé </vt:lpstr>
      <vt:lpstr>L’importance du jeu dans la vie des enfants de 0 à  99 Ans   </vt:lpstr>
      <vt:lpstr>Entre 0 et 1 an L’enfant développe « j’existe » et  progressivement il prend conscience qu’il y a « l’autre ».    </vt:lpstr>
      <vt:lpstr>Présentation PowerPoint</vt:lpstr>
      <vt:lpstr>   Entre 1 et 2 ans     </vt:lpstr>
      <vt:lpstr>Présentation PowerPoint</vt:lpstr>
      <vt:lpstr>Présentation PowerPoint</vt:lpstr>
      <vt:lpstr>Présentation PowerPoint</vt:lpstr>
      <vt:lpstr>  Entre 2 et 4 ans :   L’enfant affine son processus de pensée.  Il explore, expérimente  et s’exprime </vt:lpstr>
      <vt:lpstr>Présentation PowerPoint</vt:lpstr>
      <vt:lpstr>Présentation PowerPoint</vt:lpstr>
      <vt:lpstr>Présentation PowerPoint</vt:lpstr>
      <vt:lpstr>  Quelques pistes : </vt:lpstr>
      <vt:lpstr>Les interventions au sein d’un milieu d’accueil</vt:lpstr>
      <vt:lpstr>Présentation PowerPoint</vt:lpstr>
    </vt:vector>
  </TitlesOfParts>
  <Company>PRIMINFO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PEREIRA Lucia</dc:creator>
  <cp:lastModifiedBy>Dominique Willemsens</cp:lastModifiedBy>
  <cp:revision>12</cp:revision>
  <dcterms:created xsi:type="dcterms:W3CDTF">2016-02-01T00:11:45Z</dcterms:created>
  <dcterms:modified xsi:type="dcterms:W3CDTF">2016-04-04T10:41:42Z</dcterms:modified>
</cp:coreProperties>
</file>